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4" r:id="rId4"/>
    <p:sldId id="265" r:id="rId5"/>
    <p:sldId id="272" r:id="rId6"/>
    <p:sldId id="271" r:id="rId7"/>
    <p:sldId id="259" r:id="rId8"/>
    <p:sldId id="276" r:id="rId9"/>
    <p:sldId id="257" r:id="rId10"/>
    <p:sldId id="273" r:id="rId11"/>
    <p:sldId id="274" r:id="rId12"/>
    <p:sldId id="277" r:id="rId13"/>
    <p:sldId id="275" r:id="rId14"/>
    <p:sldId id="268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64"/>
    <a:srgbClr val="DCD3BC"/>
    <a:srgbClr val="D1D3D4"/>
    <a:srgbClr val="4472C4"/>
    <a:srgbClr val="FFFFFF"/>
    <a:srgbClr val="46342C"/>
    <a:srgbClr val="514A37"/>
    <a:srgbClr val="3436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72" d="100"/>
          <a:sy n="72" d="100"/>
        </p:scale>
        <p:origin x="465" y="6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1A2FE-BA83-4E4D-8DB9-71FA69F0813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B0635-2DD1-4114-979F-8CA42946E53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5107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London City Airport survey </a:t>
            </a:r>
            <a:r>
              <a:rPr lang="en-HK" dirty="0"/>
              <a:t>63 % of passengers felt irritated if the fellow passengers recline their seats far back, 43% of passengers dislike other travellers talking loud on plane.</a:t>
            </a:r>
          </a:p>
          <a:p>
            <a:pPr fontAlgn="base"/>
            <a:endParaRPr lang="en-HK" dirty="0"/>
          </a:p>
          <a:p>
            <a:pPr fontAlgn="base"/>
            <a:r>
              <a:rPr lang="en-HK" dirty="0"/>
              <a:t>HSBC survey </a:t>
            </a:r>
            <a:r>
              <a:rPr lang="en-US" dirty="0"/>
              <a:t>16 percent of travelers had formed a business connection on a flight, while 14 percent made long-lasting friendships with folks they met while flying</a:t>
            </a:r>
            <a:endParaRPr lang="en-HK" dirty="0"/>
          </a:p>
          <a:p>
            <a:pPr fontAlgn="base"/>
            <a:endParaRPr lang="en-HK" dirty="0"/>
          </a:p>
          <a:p>
            <a:pPr fontAlgn="base"/>
            <a:r>
              <a:rPr lang="en-HK" dirty="0"/>
              <a:t>This shows us the importance of having suitable </a:t>
            </a:r>
            <a:r>
              <a:rPr lang="en-HK" dirty="0" err="1"/>
              <a:t>neighbors</a:t>
            </a:r>
            <a:r>
              <a:rPr lang="en-HK" dirty="0"/>
              <a:t> in flight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B0635-2DD1-4114-979F-8CA42946E536}" type="slidenum">
              <a:rPr lang="en-HK" smtClean="0"/>
              <a:t>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4882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London City Airport survey </a:t>
            </a:r>
            <a:r>
              <a:rPr lang="en-HK" dirty="0"/>
              <a:t>63 % of passengers felt irritated if the fellow passengers recline their seats far back, 43% of passengers dislike other travellers talking loud on plane.</a:t>
            </a:r>
          </a:p>
          <a:p>
            <a:pPr fontAlgn="base"/>
            <a:endParaRPr lang="en-HK" dirty="0"/>
          </a:p>
          <a:p>
            <a:pPr fontAlgn="base"/>
            <a:r>
              <a:rPr lang="en-HK" dirty="0"/>
              <a:t>HSBC survey </a:t>
            </a:r>
            <a:r>
              <a:rPr lang="en-US" dirty="0"/>
              <a:t>16 percent of travelers had formed a business connection on a flight, while 14 percent made long-lasting friendships with folks they met while flying</a:t>
            </a:r>
            <a:endParaRPr lang="en-HK" dirty="0"/>
          </a:p>
          <a:p>
            <a:pPr fontAlgn="base"/>
            <a:endParaRPr lang="en-HK" dirty="0"/>
          </a:p>
          <a:p>
            <a:pPr fontAlgn="base"/>
            <a:r>
              <a:rPr lang="en-HK" dirty="0"/>
              <a:t>This shows us the importance of having suitable </a:t>
            </a:r>
            <a:r>
              <a:rPr lang="en-HK" dirty="0" err="1"/>
              <a:t>neighbors</a:t>
            </a:r>
            <a:r>
              <a:rPr lang="en-HK" dirty="0"/>
              <a:t> in flight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B0635-2DD1-4114-979F-8CA42946E536}" type="slidenum">
              <a:rPr lang="en-HK" smtClean="0"/>
              <a:t>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8145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6FAE-A695-49EE-945F-CBA61033B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07990-03B0-443D-9154-BFE422893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54D37-C206-4865-BEDD-ED371F70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8E106-6F1E-4028-B417-F3FA1060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78CF1-FA5D-46AF-A58D-E64F44FE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6221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B3DD-378D-4A7D-AE31-4DE1D8C8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F64BF-682A-450C-B42D-80F73BEA8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4FA8-E4A5-40B7-B00E-0AD33FB5D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84CD5-11E1-435E-90A7-3EB3205E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A795E-22A0-4FA1-A173-396F73EF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1929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3982C-1F00-4CFE-AEC8-6A3A917B3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7915B-A9DE-4591-95E8-B6A15443B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B1062-D29B-4DEA-B415-651F9138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D4B90-3D01-4D8D-A16D-CACF3839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85526-2F34-46B9-9418-540C221F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4392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8AD3-9F32-4ED7-BB5C-C42BB401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CB5F-C37F-40C1-ABAE-09A11A69A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EE6C1-B09C-4F73-A50E-93B043E4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05813-F605-4194-9231-2313BCA61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C95BD-608C-4C09-911C-99725AA5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6232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53FE-79F7-4394-9865-A8A4DE0C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65A23-B107-41B0-BCE1-9A81B47E8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FE7D3-C55E-42A1-B613-EA138234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FF0DB-73D8-4F30-A1A6-BE40CF963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90832-E236-4A89-8895-EF6BDAD6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782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6D63-9699-47EB-B461-1FFC722B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4115-78C2-4701-AF90-850693D46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142E1-1665-40A0-AC82-C3D3D8F0A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E8F5B-1075-4372-8B48-126B7D20E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5B889-5A58-425A-8E60-F3D636E9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CBEE7-AB01-4D3E-8274-6D35B353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9402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44CC-B29A-44E1-94F7-27F7CD39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C6218-78E3-4048-803D-1A330F7A3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7B4B7-57B8-4256-8C7D-DD495D509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61CAF-478D-43CB-8CD5-1714243EC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04F30-D1CC-4932-8971-F9E7B040E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91AD9-A9FA-40E1-91AB-67462EBE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229E4-4A5B-498F-9FB3-736BB8EA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96DEB1-36C1-4A20-898B-A105C64D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6712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F110-DCA1-4B78-A326-311E33FC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2E46-0A77-46CF-B951-AEF8A970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CCD6A-5A58-4693-BAE1-03FFF2EE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A40BC-8C7D-4201-BBA4-6B16B0C0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0214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D7F436-5BED-4CD9-ACE6-3B88E5DB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4BD87-4F46-432E-875C-AFF02560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52E8E-2704-40B4-A56D-B5D85501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72283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5C4C-73C5-49E3-8941-2681EB25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3CCA-C5E8-449E-B843-6D21E2CD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46EEE-E955-468A-B212-13D7AB0D9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0F27A-1B33-4FBB-A6C4-1BA6FC9E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C93B4-FD66-4458-9838-DE540A19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D880A-D041-40AD-8661-6C70DC62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1156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5226-EE7E-4CC9-AB98-FE2103B9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1AC9E-000C-4826-8781-E10F8C851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62ABE-F18D-41FD-B108-36BCB1F38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DCA46-49C1-4292-ACC2-61DFFA41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9243C-D117-4701-8620-1F6D1426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F86EE-2796-4D4F-A99C-1986EA4A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4939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DD633-0662-4D15-8EAA-0E99CC739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B71E2-D743-441E-8CC1-D5EC0A55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98E7B-97E2-446A-A507-0E32E206E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F0C7B-A3E7-476F-95B1-E4EBF48A8B9A}" type="datetimeFigureOut">
              <a:rPr lang="en-HK" smtClean="0"/>
              <a:t>4/11/2018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B10FA-14D8-4DF1-90A5-23BFD35CF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1AD99-5C95-4EFD-AF1F-EC3D0081B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C2FE9-BF09-418E-91E5-DE6EF7D856C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523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athay happy passengers">
            <a:extLst>
              <a:ext uri="{FF2B5EF4-FFF2-40B4-BE49-F238E27FC236}">
                <a16:creationId xmlns:a16="http://schemas.microsoft.com/office/drawing/2014/main" id="{7872203C-1E25-4876-B660-81B8387DA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E6AAF-826E-4220-8633-048108E04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HK" sz="5000" dirty="0"/>
              <a:t>CX Match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B736F-C88D-4032-996F-02B896CB7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HK" sz="2500" dirty="0"/>
              <a:t>Meet the Best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bride on plane">
            <a:extLst>
              <a:ext uri="{FF2B5EF4-FFF2-40B4-BE49-F238E27FC236}">
                <a16:creationId xmlns:a16="http://schemas.microsoft.com/office/drawing/2014/main" id="{2EF86579-1BDC-47FF-855B-DFE0B6F03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r="9091" b="2693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2AF2BE-0176-4689-A778-3B89331F4CFA}"/>
              </a:ext>
            </a:extLst>
          </p:cNvPr>
          <p:cNvSpPr/>
          <p:nvPr/>
        </p:nvSpPr>
        <p:spPr>
          <a:xfrm>
            <a:off x="-291549" y="798641"/>
            <a:ext cx="12987131" cy="4485861"/>
          </a:xfrm>
          <a:prstGeom prst="rect">
            <a:avLst/>
          </a:prstGeom>
          <a:solidFill>
            <a:srgbClr val="DCD3BC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5000" dirty="0">
                <a:solidFill>
                  <a:schemeClr val="tx1"/>
                </a:solidFill>
              </a:rPr>
              <a:t>Impact on Customer Experience</a:t>
            </a:r>
          </a:p>
          <a:p>
            <a:pPr algn="ctr"/>
            <a:r>
              <a:rPr lang="en-HK" sz="3000" dirty="0">
                <a:solidFill>
                  <a:schemeClr val="tx1"/>
                </a:solidFill>
              </a:rPr>
              <a:t>Minimize Disturbance + Maximize Relationship </a:t>
            </a:r>
          </a:p>
        </p:txBody>
      </p:sp>
    </p:spTree>
    <p:extLst>
      <p:ext uri="{BB962C8B-B14F-4D97-AF65-F5344CB8AC3E}">
        <p14:creationId xmlns:p14="http://schemas.microsoft.com/office/powerpoint/2010/main" val="2959089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age result for cathay pacific sunrise">
            <a:extLst>
              <a:ext uri="{FF2B5EF4-FFF2-40B4-BE49-F238E27FC236}">
                <a16:creationId xmlns:a16="http://schemas.microsoft.com/office/drawing/2014/main" id="{CB6ABB0D-EE67-4631-9181-495D260CF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t="74622" r="-77" b="-208"/>
          <a:stretch/>
        </p:blipFill>
        <p:spPr bwMode="auto">
          <a:xfrm>
            <a:off x="-310676" y="5899356"/>
            <a:ext cx="12510052" cy="19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athay pacific sunrise">
            <a:extLst>
              <a:ext uri="{FF2B5EF4-FFF2-40B4-BE49-F238E27FC236}">
                <a16:creationId xmlns:a16="http://schemas.microsoft.com/office/drawing/2014/main" id="{401FF025-CAC2-448E-91E6-E1DAA81B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676" y="-1895646"/>
            <a:ext cx="12502676" cy="779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C602D-E8EE-4762-AD97-B28854703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86" y="241540"/>
            <a:ext cx="10515600" cy="1325563"/>
          </a:xfrm>
        </p:spPr>
        <p:txBody>
          <a:bodyPr/>
          <a:lstStyle/>
          <a:p>
            <a:r>
              <a:rPr lang="en-HK" dirty="0"/>
              <a:t>Impact on Cathay Pacific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0C3D04-FEB4-46E0-81A7-15E31B636C8D}"/>
              </a:ext>
            </a:extLst>
          </p:cNvPr>
          <p:cNvGrpSpPr/>
          <p:nvPr/>
        </p:nvGrpSpPr>
        <p:grpSpPr>
          <a:xfrm>
            <a:off x="143943" y="3031553"/>
            <a:ext cx="3852206" cy="3353785"/>
            <a:chOff x="433217" y="3771398"/>
            <a:chExt cx="3235698" cy="2554176"/>
          </a:xfrm>
        </p:grpSpPr>
        <p:pic>
          <p:nvPicPr>
            <p:cNvPr id="1028" name="Picture 4" descr="Image result for data driven personalization">
              <a:extLst>
                <a:ext uri="{FF2B5EF4-FFF2-40B4-BE49-F238E27FC236}">
                  <a16:creationId xmlns:a16="http://schemas.microsoft.com/office/drawing/2014/main" id="{55BF9D3C-F847-4688-8E6C-E81889AE30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3" r="10814"/>
            <a:stretch/>
          </p:blipFill>
          <p:spPr bwMode="auto">
            <a:xfrm>
              <a:off x="433217" y="3771398"/>
              <a:ext cx="3235698" cy="2379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891CAF-AA4F-4C0D-96B0-A85626998E01}"/>
                </a:ext>
              </a:extLst>
            </p:cNvPr>
            <p:cNvSpPr/>
            <p:nvPr/>
          </p:nvSpPr>
          <p:spPr>
            <a:xfrm>
              <a:off x="433217" y="5645297"/>
              <a:ext cx="3235698" cy="680277"/>
            </a:xfrm>
            <a:prstGeom prst="rect">
              <a:avLst/>
            </a:prstGeom>
            <a:solidFill>
              <a:srgbClr val="DC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500" dirty="0">
                  <a:solidFill>
                    <a:schemeClr val="tx1"/>
                  </a:solidFill>
                </a:rPr>
                <a:t>Starting Point of Personalization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DEA11A-DE4D-4143-B2B3-677677949EF5}"/>
              </a:ext>
            </a:extLst>
          </p:cNvPr>
          <p:cNvGrpSpPr/>
          <p:nvPr/>
        </p:nvGrpSpPr>
        <p:grpSpPr>
          <a:xfrm>
            <a:off x="4185817" y="3031553"/>
            <a:ext cx="3886626" cy="3365393"/>
            <a:chOff x="4927292" y="-106006"/>
            <a:chExt cx="3235698" cy="3089462"/>
          </a:xfrm>
        </p:grpSpPr>
        <p:pic>
          <p:nvPicPr>
            <p:cNvPr id="1032" name="Picture 8" descr="Image result for flight attendant cathay">
              <a:extLst>
                <a:ext uri="{FF2B5EF4-FFF2-40B4-BE49-F238E27FC236}">
                  <a16:creationId xmlns:a16="http://schemas.microsoft.com/office/drawing/2014/main" id="{80974DF2-0CEE-410C-92B7-4C8CB3DB1B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9"/>
            <a:stretch/>
          </p:blipFill>
          <p:spPr bwMode="auto">
            <a:xfrm>
              <a:off x="4944951" y="-106006"/>
              <a:ext cx="3200381" cy="2379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77FE40-B36E-40B7-A948-DE8561E86C11}"/>
                </a:ext>
              </a:extLst>
            </p:cNvPr>
            <p:cNvSpPr/>
            <p:nvPr/>
          </p:nvSpPr>
          <p:spPr>
            <a:xfrm>
              <a:off x="4927292" y="2163450"/>
              <a:ext cx="3235698" cy="820006"/>
            </a:xfrm>
            <a:prstGeom prst="rect">
              <a:avLst/>
            </a:prstGeom>
            <a:solidFill>
              <a:srgbClr val="DC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500" dirty="0">
                  <a:solidFill>
                    <a:schemeClr val="tx1"/>
                  </a:solidFill>
                </a:rPr>
                <a:t>Service Improvement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72CD3C-5CD4-4784-9866-5EBA213B9731}"/>
              </a:ext>
            </a:extLst>
          </p:cNvPr>
          <p:cNvGrpSpPr/>
          <p:nvPr/>
        </p:nvGrpSpPr>
        <p:grpSpPr>
          <a:xfrm>
            <a:off x="8254152" y="3031553"/>
            <a:ext cx="3736260" cy="3348936"/>
            <a:chOff x="8863005" y="502020"/>
            <a:chExt cx="3136557" cy="3033957"/>
          </a:xfrm>
        </p:grpSpPr>
        <p:pic>
          <p:nvPicPr>
            <p:cNvPr id="1030" name="Picture 6" descr="Image result for revenue increase">
              <a:extLst>
                <a:ext uri="{FF2B5EF4-FFF2-40B4-BE49-F238E27FC236}">
                  <a16:creationId xmlns:a16="http://schemas.microsoft.com/office/drawing/2014/main" id="{880039A8-21C2-4F50-A1FF-0B7C4525E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2" r="7847" b="6230"/>
            <a:stretch/>
          </p:blipFill>
          <p:spPr bwMode="auto">
            <a:xfrm>
              <a:off x="8863005" y="502020"/>
              <a:ext cx="3136557" cy="2379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9ED4C3-E4F7-4779-BE79-47E74A99EFF4}"/>
                </a:ext>
              </a:extLst>
            </p:cNvPr>
            <p:cNvSpPr/>
            <p:nvPr/>
          </p:nvSpPr>
          <p:spPr>
            <a:xfrm>
              <a:off x="8863005" y="2726746"/>
              <a:ext cx="3136557" cy="809231"/>
            </a:xfrm>
            <a:prstGeom prst="rect">
              <a:avLst/>
            </a:prstGeom>
            <a:solidFill>
              <a:srgbClr val="DC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500" dirty="0">
                  <a:solidFill>
                    <a:schemeClr val="tx1"/>
                  </a:solidFill>
                </a:rPr>
                <a:t>Potential Ancillary Revenue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68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cathay happy passengers">
            <a:extLst>
              <a:ext uri="{FF2B5EF4-FFF2-40B4-BE49-F238E27FC236}">
                <a16:creationId xmlns:a16="http://schemas.microsoft.com/office/drawing/2014/main" id="{0D8D23D5-780A-4F87-A16B-AD82FB564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8C550-D6F2-4EE4-B5A2-2212D133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HK" sz="5000" dirty="0">
                <a:solidFill>
                  <a:srgbClr val="FFFFFF"/>
                </a:solidFill>
              </a:rPr>
              <a:t>CX Match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52C11-7290-4943-AD38-E3D09AD1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HK" sz="3500" dirty="0">
                <a:solidFill>
                  <a:srgbClr val="FFFFFF"/>
                </a:solidFill>
              </a:rPr>
              <a:t>Meet the Best</a:t>
            </a:r>
          </a:p>
        </p:txBody>
      </p:sp>
    </p:spTree>
    <p:extLst>
      <p:ext uri="{BB962C8B-B14F-4D97-AF65-F5344CB8AC3E}">
        <p14:creationId xmlns:p14="http://schemas.microsoft.com/office/powerpoint/2010/main" val="231393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3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61AF-41FB-4FAE-A436-2DE3CFBB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3600"/>
            <a:ext cx="10515600" cy="2227401"/>
          </a:xfrm>
        </p:spPr>
        <p:txBody>
          <a:bodyPr>
            <a:noAutofit/>
          </a:bodyPr>
          <a:lstStyle/>
          <a:p>
            <a:pPr algn="ctr"/>
            <a:r>
              <a:rPr lang="en-HK" sz="8000" dirty="0" err="1"/>
              <a:t>USTPower</a:t>
            </a:r>
            <a:br>
              <a:rPr lang="en-HK" sz="6000" dirty="0"/>
            </a:br>
            <a:r>
              <a:rPr lang="en-HK" sz="6000" dirty="0"/>
              <a:t>Thanks for listening!!!</a:t>
            </a:r>
          </a:p>
        </p:txBody>
      </p:sp>
    </p:spTree>
    <p:extLst>
      <p:ext uri="{BB962C8B-B14F-4D97-AF65-F5344CB8AC3E}">
        <p14:creationId xmlns:p14="http://schemas.microsoft.com/office/powerpoint/2010/main" val="362550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44D81-177C-4F4F-842D-06BC74BDAC2E}"/>
              </a:ext>
            </a:extLst>
          </p:cNvPr>
          <p:cNvSpPr/>
          <p:nvPr/>
        </p:nvSpPr>
        <p:spPr>
          <a:xfrm>
            <a:off x="-648928" y="-346586"/>
            <a:ext cx="13288296" cy="7344696"/>
          </a:xfrm>
          <a:prstGeom prst="rect">
            <a:avLst/>
          </a:prstGeom>
          <a:solidFill>
            <a:srgbClr val="DCD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CB005-5EC1-4E40-97BA-EF8613BA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Appendix – Technical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4CAE-57F1-4C46-8D2C-8C0AF387C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For each pair of passengers, calculate their “suitability” to be seatmates according to their personal preferences.</a:t>
            </a:r>
          </a:p>
          <a:p>
            <a:r>
              <a:rPr lang="en-HK" dirty="0"/>
              <a:t>Find the maximum weighted matching among all the passengers, so that the total “suitability” will be maximized.</a:t>
            </a:r>
          </a:p>
          <a:p>
            <a:r>
              <a:rPr lang="en-HK" dirty="0"/>
              <a:t>After each flight, base on the feedback provided by each passenger, collect data for that passenger and use machine learning to improve the “suitability estimating function”.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7434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452E2-573B-4542-AF74-D18C917685A8}"/>
              </a:ext>
            </a:extLst>
          </p:cNvPr>
          <p:cNvSpPr/>
          <p:nvPr/>
        </p:nvSpPr>
        <p:spPr>
          <a:xfrm>
            <a:off x="-648928" y="-346586"/>
            <a:ext cx="13288296" cy="7344696"/>
          </a:xfrm>
          <a:prstGeom prst="rect">
            <a:avLst/>
          </a:prstGeom>
          <a:solidFill>
            <a:srgbClr val="DCD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FEFBF-19CC-4BF2-858C-E6C2EFD0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Appendix –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D50D-744F-4E99-936F-C650F11D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HK" dirty="0"/>
              <a:t>KLM Meet &amp; Seat</a:t>
            </a:r>
          </a:p>
          <a:p>
            <a:pPr lvl="1"/>
            <a:r>
              <a:rPr lang="en-HK" dirty="0"/>
              <a:t>Facebook / </a:t>
            </a:r>
            <a:r>
              <a:rPr lang="en-HK" dirty="0" err="1"/>
              <a:t>Linkedin</a:t>
            </a:r>
            <a:endParaRPr lang="en-HK" dirty="0"/>
          </a:p>
          <a:p>
            <a:pPr lvl="1"/>
            <a:r>
              <a:rPr lang="en-HK" dirty="0"/>
              <a:t>Focus only on networking</a:t>
            </a:r>
          </a:p>
          <a:p>
            <a:pPr lvl="1"/>
            <a:endParaRPr lang="en-HK" dirty="0"/>
          </a:p>
          <a:p>
            <a:pPr marL="457200" lvl="1" indent="0">
              <a:buNone/>
            </a:pPr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4499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09746D-5D36-4428-B0A0-EC00A908B910}"/>
              </a:ext>
            </a:extLst>
          </p:cNvPr>
          <p:cNvSpPr/>
          <p:nvPr/>
        </p:nvSpPr>
        <p:spPr>
          <a:xfrm>
            <a:off x="-648928" y="-346586"/>
            <a:ext cx="13288296" cy="7344696"/>
          </a:xfrm>
          <a:prstGeom prst="rect">
            <a:avLst/>
          </a:prstGeom>
          <a:solidFill>
            <a:srgbClr val="DCD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C520-36D1-4664-838D-475BAF9D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Appendix – Current Seating Arrangement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DBC33-6246-48DF-9554-095058032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Travel agency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Marco Polo / Pay for early selection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48 hours – First Come First Serve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Airport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7786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athay happy passengers">
            <a:extLst>
              <a:ext uri="{FF2B5EF4-FFF2-40B4-BE49-F238E27FC236}">
                <a16:creationId xmlns:a16="http://schemas.microsoft.com/office/drawing/2014/main" id="{7872203C-1E25-4876-B660-81B8387DA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F6F6CA-E1F3-424E-9391-95BFEEE2A747}"/>
              </a:ext>
            </a:extLst>
          </p:cNvPr>
          <p:cNvSpPr/>
          <p:nvPr/>
        </p:nvSpPr>
        <p:spPr>
          <a:xfrm>
            <a:off x="-294968" y="-81116"/>
            <a:ext cx="13118691" cy="713084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5689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athay happy passengers">
            <a:extLst>
              <a:ext uri="{FF2B5EF4-FFF2-40B4-BE49-F238E27FC236}">
                <a16:creationId xmlns:a16="http://schemas.microsoft.com/office/drawing/2014/main" id="{7872203C-1E25-4876-B660-81B8387DA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F6F6CA-E1F3-424E-9391-95BFEEE2A747}"/>
              </a:ext>
            </a:extLst>
          </p:cNvPr>
          <p:cNvSpPr/>
          <p:nvPr/>
        </p:nvSpPr>
        <p:spPr>
          <a:xfrm>
            <a:off x="-294968" y="-81116"/>
            <a:ext cx="13118691" cy="713084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5" name="Picture 4" descr="Image result for airplane chair leaning backward annoying">
            <a:extLst>
              <a:ext uri="{FF2B5EF4-FFF2-40B4-BE49-F238E27FC236}">
                <a16:creationId xmlns:a16="http://schemas.microsoft.com/office/drawing/2014/main" id="{6BC84BE4-3844-44E3-8C58-2C526ABE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 bwMode="auto">
          <a:xfrm>
            <a:off x="0" y="0"/>
            <a:ext cx="6396319" cy="55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53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athay happy passengers">
            <a:extLst>
              <a:ext uri="{FF2B5EF4-FFF2-40B4-BE49-F238E27FC236}">
                <a16:creationId xmlns:a16="http://schemas.microsoft.com/office/drawing/2014/main" id="{7872203C-1E25-4876-B660-81B8387DA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F6F6CA-E1F3-424E-9391-95BFEEE2A747}"/>
              </a:ext>
            </a:extLst>
          </p:cNvPr>
          <p:cNvSpPr/>
          <p:nvPr/>
        </p:nvSpPr>
        <p:spPr>
          <a:xfrm>
            <a:off x="-294968" y="-81116"/>
            <a:ext cx="13118691" cy="713084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5" name="Picture 4" descr="Image result for airplane chair leaning backward annoying">
            <a:extLst>
              <a:ext uri="{FF2B5EF4-FFF2-40B4-BE49-F238E27FC236}">
                <a16:creationId xmlns:a16="http://schemas.microsoft.com/office/drawing/2014/main" id="{6BC84BE4-3844-44E3-8C58-2C526ABE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 bwMode="auto">
          <a:xfrm>
            <a:off x="0" y="0"/>
            <a:ext cx="6396319" cy="55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noisy kid in flight">
            <a:extLst>
              <a:ext uri="{FF2B5EF4-FFF2-40B4-BE49-F238E27FC236}">
                <a16:creationId xmlns:a16="http://schemas.microsoft.com/office/drawing/2014/main" id="{F86C74DA-3B6F-485E-A787-DCDABB9D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18" y="2258952"/>
            <a:ext cx="6895361" cy="45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9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athay happy passengers">
            <a:extLst>
              <a:ext uri="{FF2B5EF4-FFF2-40B4-BE49-F238E27FC236}">
                <a16:creationId xmlns:a16="http://schemas.microsoft.com/office/drawing/2014/main" id="{7872203C-1E25-4876-B660-81B8387DA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F6F6CA-E1F3-424E-9391-95BFEEE2A747}"/>
              </a:ext>
            </a:extLst>
          </p:cNvPr>
          <p:cNvSpPr/>
          <p:nvPr/>
        </p:nvSpPr>
        <p:spPr>
          <a:xfrm>
            <a:off x="-294968" y="-81116"/>
            <a:ext cx="13118691" cy="713084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5" name="Picture 4" descr="Image result for airplane chair leaning backward annoying">
            <a:extLst>
              <a:ext uri="{FF2B5EF4-FFF2-40B4-BE49-F238E27FC236}">
                <a16:creationId xmlns:a16="http://schemas.microsoft.com/office/drawing/2014/main" id="{6BC84BE4-3844-44E3-8C58-2C526ABE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 bwMode="auto">
          <a:xfrm>
            <a:off x="0" y="0"/>
            <a:ext cx="6396319" cy="55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noisy kid in flight">
            <a:extLst>
              <a:ext uri="{FF2B5EF4-FFF2-40B4-BE49-F238E27FC236}">
                <a16:creationId xmlns:a16="http://schemas.microsoft.com/office/drawing/2014/main" id="{F86C74DA-3B6F-485E-A787-DCDABB9D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08" y="1909916"/>
            <a:ext cx="7418672" cy="49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545BF6-B9B6-4AD1-B914-4A68C528AD51}"/>
              </a:ext>
            </a:extLst>
          </p:cNvPr>
          <p:cNvSpPr/>
          <p:nvPr/>
        </p:nvSpPr>
        <p:spPr>
          <a:xfrm>
            <a:off x="-914398" y="243349"/>
            <a:ext cx="14218674" cy="6281584"/>
          </a:xfrm>
          <a:prstGeom prst="rect">
            <a:avLst/>
          </a:prstGeom>
          <a:solidFill>
            <a:srgbClr val="006564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HK" dirty="0"/>
          </a:p>
          <a:p>
            <a:pPr fontAlgn="base"/>
            <a:endParaRPr lang="en-HK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4D285-55B2-4D48-8376-94CB476345F3}"/>
              </a:ext>
            </a:extLst>
          </p:cNvPr>
          <p:cNvCxnSpPr>
            <a:cxnSpLocks/>
          </p:cNvCxnSpPr>
          <p:nvPr/>
        </p:nvCxnSpPr>
        <p:spPr>
          <a:xfrm>
            <a:off x="6186949" y="376084"/>
            <a:ext cx="0" cy="587723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EC2253-B98F-49DB-AFE2-61674EB98F13}"/>
              </a:ext>
            </a:extLst>
          </p:cNvPr>
          <p:cNvSpPr txBox="1"/>
          <p:nvPr/>
        </p:nvSpPr>
        <p:spPr>
          <a:xfrm>
            <a:off x="238977" y="2915498"/>
            <a:ext cx="585702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500" dirty="0">
                <a:solidFill>
                  <a:schemeClr val="bg1"/>
                </a:solidFill>
              </a:rPr>
              <a:t>London City Airport survey shows </a:t>
            </a:r>
          </a:p>
          <a:p>
            <a:pPr algn="ctr" fontAlgn="base"/>
            <a:r>
              <a:rPr lang="en-HK" sz="4500" dirty="0">
                <a:solidFill>
                  <a:srgbClr val="FF0000"/>
                </a:solidFill>
              </a:rPr>
              <a:t>63% </a:t>
            </a:r>
            <a:r>
              <a:rPr lang="en-HK" sz="2500" dirty="0">
                <a:solidFill>
                  <a:schemeClr val="bg1"/>
                </a:solidFill>
              </a:rPr>
              <a:t>of passengers felt irritated by passengers reclining their seats far back</a:t>
            </a:r>
          </a:p>
          <a:p>
            <a:pPr algn="ctr" fontAlgn="base"/>
            <a:r>
              <a:rPr lang="en-HK" sz="4500" dirty="0">
                <a:solidFill>
                  <a:srgbClr val="FF0000"/>
                </a:solidFill>
              </a:rPr>
              <a:t>43%</a:t>
            </a:r>
            <a:r>
              <a:rPr lang="en-HK" sz="2500" dirty="0">
                <a:solidFill>
                  <a:srgbClr val="FF0000"/>
                </a:solidFill>
              </a:rPr>
              <a:t> </a:t>
            </a:r>
            <a:r>
              <a:rPr lang="en-HK" sz="2500" dirty="0">
                <a:solidFill>
                  <a:schemeClr val="bg1"/>
                </a:solidFill>
              </a:rPr>
              <a:t>of passengers dislike travellers talking loudly on a flight</a:t>
            </a:r>
          </a:p>
        </p:txBody>
      </p:sp>
      <p:pic>
        <p:nvPicPr>
          <p:cNvPr id="4098" name="Picture 2" descr="Image result for angry">
            <a:extLst>
              <a:ext uri="{FF2B5EF4-FFF2-40B4-BE49-F238E27FC236}">
                <a16:creationId xmlns:a16="http://schemas.microsoft.com/office/drawing/2014/main" id="{D409EE03-58BD-488F-9E77-E5218D09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9" r="6104"/>
          <a:stretch/>
        </p:blipFill>
        <p:spPr bwMode="auto">
          <a:xfrm>
            <a:off x="1703928" y="638108"/>
            <a:ext cx="3001869" cy="202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8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athay happy passengers">
            <a:extLst>
              <a:ext uri="{FF2B5EF4-FFF2-40B4-BE49-F238E27FC236}">
                <a16:creationId xmlns:a16="http://schemas.microsoft.com/office/drawing/2014/main" id="{7872203C-1E25-4876-B660-81B8387DA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F6F6CA-E1F3-424E-9391-95BFEEE2A747}"/>
              </a:ext>
            </a:extLst>
          </p:cNvPr>
          <p:cNvSpPr/>
          <p:nvPr/>
        </p:nvSpPr>
        <p:spPr>
          <a:xfrm>
            <a:off x="-294968" y="-81116"/>
            <a:ext cx="13118691" cy="713084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5" name="Picture 4" descr="Image result for airplane chair leaning backward annoying">
            <a:extLst>
              <a:ext uri="{FF2B5EF4-FFF2-40B4-BE49-F238E27FC236}">
                <a16:creationId xmlns:a16="http://schemas.microsoft.com/office/drawing/2014/main" id="{6BC84BE4-3844-44E3-8C58-2C526ABEA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 bwMode="auto">
          <a:xfrm>
            <a:off x="0" y="0"/>
            <a:ext cx="6396319" cy="55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noisy kid in flight">
            <a:extLst>
              <a:ext uri="{FF2B5EF4-FFF2-40B4-BE49-F238E27FC236}">
                <a16:creationId xmlns:a16="http://schemas.microsoft.com/office/drawing/2014/main" id="{F86C74DA-3B6F-485E-A787-DCDABB9D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08" y="1909916"/>
            <a:ext cx="7418672" cy="49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545BF6-B9B6-4AD1-B914-4A68C528AD51}"/>
              </a:ext>
            </a:extLst>
          </p:cNvPr>
          <p:cNvSpPr/>
          <p:nvPr/>
        </p:nvSpPr>
        <p:spPr>
          <a:xfrm>
            <a:off x="-914398" y="243349"/>
            <a:ext cx="14218674" cy="6281584"/>
          </a:xfrm>
          <a:prstGeom prst="rect">
            <a:avLst/>
          </a:prstGeom>
          <a:solidFill>
            <a:srgbClr val="006564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HK" dirty="0"/>
          </a:p>
          <a:p>
            <a:pPr fontAlgn="base"/>
            <a:endParaRPr lang="en-HK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4D285-55B2-4D48-8376-94CB476345F3}"/>
              </a:ext>
            </a:extLst>
          </p:cNvPr>
          <p:cNvCxnSpPr>
            <a:cxnSpLocks/>
          </p:cNvCxnSpPr>
          <p:nvPr/>
        </p:nvCxnSpPr>
        <p:spPr>
          <a:xfrm>
            <a:off x="6186949" y="376084"/>
            <a:ext cx="0" cy="587723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EC2253-B98F-49DB-AFE2-61674EB98F13}"/>
              </a:ext>
            </a:extLst>
          </p:cNvPr>
          <p:cNvSpPr txBox="1"/>
          <p:nvPr/>
        </p:nvSpPr>
        <p:spPr>
          <a:xfrm>
            <a:off x="238977" y="2915498"/>
            <a:ext cx="585702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500" dirty="0">
                <a:solidFill>
                  <a:schemeClr val="bg1"/>
                </a:solidFill>
              </a:rPr>
              <a:t>London City Airport survey shows </a:t>
            </a:r>
          </a:p>
          <a:p>
            <a:pPr algn="ctr" fontAlgn="base"/>
            <a:r>
              <a:rPr lang="en-HK" sz="4500" dirty="0">
                <a:solidFill>
                  <a:srgbClr val="FF0000"/>
                </a:solidFill>
              </a:rPr>
              <a:t>63% </a:t>
            </a:r>
            <a:r>
              <a:rPr lang="en-HK" sz="2500" dirty="0">
                <a:solidFill>
                  <a:schemeClr val="bg1"/>
                </a:solidFill>
              </a:rPr>
              <a:t>of passengers felt irritated by passengers reclining their seats far back</a:t>
            </a:r>
          </a:p>
          <a:p>
            <a:pPr algn="ctr" fontAlgn="base"/>
            <a:r>
              <a:rPr lang="en-HK" sz="4500" dirty="0">
                <a:solidFill>
                  <a:srgbClr val="FF0000"/>
                </a:solidFill>
              </a:rPr>
              <a:t>43%</a:t>
            </a:r>
            <a:r>
              <a:rPr lang="en-HK" sz="2500" dirty="0">
                <a:solidFill>
                  <a:srgbClr val="FF0000"/>
                </a:solidFill>
              </a:rPr>
              <a:t> </a:t>
            </a:r>
            <a:r>
              <a:rPr lang="en-HK" sz="2500" dirty="0">
                <a:solidFill>
                  <a:schemeClr val="bg1"/>
                </a:solidFill>
              </a:rPr>
              <a:t>of passengers dislike travellers talking loudly on a flight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C0DE0-D2CB-40D1-8FAD-52B56637AD2E}"/>
              </a:ext>
            </a:extLst>
          </p:cNvPr>
          <p:cNvSpPr/>
          <p:nvPr/>
        </p:nvSpPr>
        <p:spPr>
          <a:xfrm>
            <a:off x="6135563" y="3120328"/>
            <a:ext cx="6096000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HK" sz="2500" dirty="0">
                <a:solidFill>
                  <a:schemeClr val="bg1"/>
                </a:solidFill>
              </a:rPr>
              <a:t>HSBC survey points out </a:t>
            </a:r>
          </a:p>
          <a:p>
            <a:pPr algn="ctr" fontAlgn="base"/>
            <a:r>
              <a:rPr lang="en-US" sz="4500" dirty="0">
                <a:solidFill>
                  <a:srgbClr val="DCD3BC"/>
                </a:solidFill>
              </a:rPr>
              <a:t>16%</a:t>
            </a:r>
            <a:r>
              <a:rPr lang="en-US" sz="2500" dirty="0">
                <a:solidFill>
                  <a:srgbClr val="DCD3BC"/>
                </a:solidFill>
              </a:rPr>
              <a:t> </a:t>
            </a:r>
            <a:r>
              <a:rPr lang="en-US" sz="2500" dirty="0">
                <a:solidFill>
                  <a:schemeClr val="bg1"/>
                </a:solidFill>
              </a:rPr>
              <a:t>of travelers had formed a business connection on a flight</a:t>
            </a:r>
          </a:p>
          <a:p>
            <a:pPr algn="ctr" fontAlgn="base"/>
            <a:r>
              <a:rPr lang="en-US" sz="4500" dirty="0">
                <a:solidFill>
                  <a:srgbClr val="DCD3BC"/>
                </a:solidFill>
              </a:rPr>
              <a:t>14%</a:t>
            </a:r>
            <a:r>
              <a:rPr lang="en-US" sz="2500" dirty="0">
                <a:solidFill>
                  <a:srgbClr val="DCD3BC"/>
                </a:solidFill>
              </a:rPr>
              <a:t> </a:t>
            </a:r>
            <a:r>
              <a:rPr lang="en-US" sz="2500" dirty="0">
                <a:solidFill>
                  <a:schemeClr val="bg1"/>
                </a:solidFill>
              </a:rPr>
              <a:t>made long-lasting friendships with other passengers</a:t>
            </a:r>
            <a:endParaRPr lang="en-HK" sz="2500" dirty="0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angry">
            <a:extLst>
              <a:ext uri="{FF2B5EF4-FFF2-40B4-BE49-F238E27FC236}">
                <a16:creationId xmlns:a16="http://schemas.microsoft.com/office/drawing/2014/main" id="{D409EE03-58BD-488F-9E77-E5218D09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9" r="6104"/>
          <a:stretch/>
        </p:blipFill>
        <p:spPr bwMode="auto">
          <a:xfrm>
            <a:off x="1703928" y="638108"/>
            <a:ext cx="3001869" cy="202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appy face real ,man">
            <a:extLst>
              <a:ext uri="{FF2B5EF4-FFF2-40B4-BE49-F238E27FC236}">
                <a16:creationId xmlns:a16="http://schemas.microsoft.com/office/drawing/2014/main" id="{ED06C7F5-D95A-4C4F-81B7-471375A4B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r="19050" b="11685"/>
          <a:stretch/>
        </p:blipFill>
        <p:spPr bwMode="auto">
          <a:xfrm>
            <a:off x="7600591" y="594415"/>
            <a:ext cx="2896218" cy="21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14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bride on plane">
            <a:extLst>
              <a:ext uri="{FF2B5EF4-FFF2-40B4-BE49-F238E27FC236}">
                <a16:creationId xmlns:a16="http://schemas.microsoft.com/office/drawing/2014/main" id="{2EF86579-1BDC-47FF-855B-DFE0B6F03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r="9091" b="2693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83DA6-A393-42CD-AAF4-7063F94C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7" y="498025"/>
            <a:ext cx="4062643" cy="1043409"/>
          </a:xfrm>
        </p:spPr>
        <p:txBody>
          <a:bodyPr>
            <a:normAutofit/>
          </a:bodyPr>
          <a:lstStyle/>
          <a:p>
            <a:r>
              <a:rPr lang="en-HK" sz="3300" dirty="0"/>
              <a:t>Impact on Customer Experience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73499E-0BB7-40E4-B83C-A566C893FED3}"/>
              </a:ext>
            </a:extLst>
          </p:cNvPr>
          <p:cNvSpPr/>
          <p:nvPr/>
        </p:nvSpPr>
        <p:spPr>
          <a:xfrm>
            <a:off x="689572" y="2039449"/>
            <a:ext cx="366898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2500" dirty="0"/>
              <a:t>HSBC survey shows</a:t>
            </a:r>
          </a:p>
          <a:p>
            <a:pPr algn="ctr"/>
            <a:r>
              <a:rPr lang="en-HK" sz="4500" dirty="0"/>
              <a:t>1 out of 50 </a:t>
            </a:r>
            <a:r>
              <a:rPr lang="en-HK" sz="2500" dirty="0"/>
              <a:t>people find love on flight</a:t>
            </a:r>
          </a:p>
        </p:txBody>
      </p:sp>
    </p:spTree>
    <p:extLst>
      <p:ext uri="{BB962C8B-B14F-4D97-AF65-F5344CB8AC3E}">
        <p14:creationId xmlns:p14="http://schemas.microsoft.com/office/powerpoint/2010/main" val="19688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bride on plane">
            <a:extLst>
              <a:ext uri="{FF2B5EF4-FFF2-40B4-BE49-F238E27FC236}">
                <a16:creationId xmlns:a16="http://schemas.microsoft.com/office/drawing/2014/main" id="{2EF86579-1BDC-47FF-855B-DFE0B6F03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r="9091" b="2693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83DA6-A393-42CD-AAF4-7063F94C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7" y="498025"/>
            <a:ext cx="4062643" cy="1043409"/>
          </a:xfrm>
        </p:spPr>
        <p:txBody>
          <a:bodyPr>
            <a:normAutofit/>
          </a:bodyPr>
          <a:lstStyle/>
          <a:p>
            <a:r>
              <a:rPr lang="en-HK" sz="3300" dirty="0"/>
              <a:t>Impact on Customer Experience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73499E-0BB7-40E4-B83C-A566C893FED3}"/>
              </a:ext>
            </a:extLst>
          </p:cNvPr>
          <p:cNvSpPr/>
          <p:nvPr/>
        </p:nvSpPr>
        <p:spPr>
          <a:xfrm>
            <a:off x="689572" y="2039449"/>
            <a:ext cx="366898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2500" dirty="0"/>
              <a:t>HSBC survey shows</a:t>
            </a:r>
          </a:p>
          <a:p>
            <a:pPr algn="ctr"/>
            <a:r>
              <a:rPr lang="en-HK" sz="4500" dirty="0"/>
              <a:t>1 out of 50 </a:t>
            </a:r>
            <a:r>
              <a:rPr lang="en-HK" sz="2500" dirty="0"/>
              <a:t>people find love on flight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265F7-ACE1-4D32-BD9A-DECE21CE09DD}"/>
              </a:ext>
            </a:extLst>
          </p:cNvPr>
          <p:cNvSpPr/>
          <p:nvPr/>
        </p:nvSpPr>
        <p:spPr>
          <a:xfrm>
            <a:off x="-1013337" y="581415"/>
            <a:ext cx="14218674" cy="5033720"/>
          </a:xfrm>
          <a:prstGeom prst="rect">
            <a:avLst/>
          </a:prstGeom>
          <a:solidFill>
            <a:srgbClr val="006564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HK" sz="5000" dirty="0"/>
              <a:t>Seatmates Matter!</a:t>
            </a:r>
          </a:p>
        </p:txBody>
      </p:sp>
    </p:spTree>
    <p:extLst>
      <p:ext uri="{BB962C8B-B14F-4D97-AF65-F5344CB8AC3E}">
        <p14:creationId xmlns:p14="http://schemas.microsoft.com/office/powerpoint/2010/main" val="160290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athay seats">
            <a:extLst>
              <a:ext uri="{FF2B5EF4-FFF2-40B4-BE49-F238E27FC236}">
                <a16:creationId xmlns:a16="http://schemas.microsoft.com/office/drawing/2014/main" id="{C443CABD-926A-4631-9109-BDC8FC2F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32" y="1"/>
            <a:ext cx="12197532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93835-14BD-4538-890B-C6EB4E86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46" y="338888"/>
            <a:ext cx="5031658" cy="3762836"/>
          </a:xfrm>
        </p:spPr>
        <p:txBody>
          <a:bodyPr>
            <a:normAutofit/>
          </a:bodyPr>
          <a:lstStyle/>
          <a:p>
            <a:pPr algn="ctr"/>
            <a:r>
              <a:rPr lang="en-HK" sz="5400" dirty="0"/>
              <a:t>CX Match</a:t>
            </a:r>
            <a:br>
              <a:rPr lang="en-HK" dirty="0"/>
            </a:br>
            <a:r>
              <a:rPr lang="en-HK" dirty="0"/>
              <a:t>“Personalizes Your Seatmates” </a:t>
            </a:r>
            <a:r>
              <a:rPr lang="en-HK" sz="2500" dirty="0"/>
              <a:t>by</a:t>
            </a:r>
            <a:r>
              <a:rPr lang="en-HK" dirty="0"/>
              <a:t> </a:t>
            </a:r>
            <a:br>
              <a:rPr lang="en-HK" dirty="0"/>
            </a:br>
            <a:r>
              <a:rPr lang="en-HK" dirty="0"/>
              <a:t>Machine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C0D80-7A66-4E66-8AF3-185C1C44416C}"/>
              </a:ext>
            </a:extLst>
          </p:cNvPr>
          <p:cNvSpPr/>
          <p:nvPr/>
        </p:nvSpPr>
        <p:spPr>
          <a:xfrm>
            <a:off x="6398305" y="527153"/>
            <a:ext cx="4070554" cy="853704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Fill in survey while booking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1A220-270C-416B-8219-FF273D1C72CB}"/>
              </a:ext>
            </a:extLst>
          </p:cNvPr>
          <p:cNvSpPr/>
          <p:nvPr/>
        </p:nvSpPr>
        <p:spPr>
          <a:xfrm>
            <a:off x="6398305" y="1960917"/>
            <a:ext cx="4070554" cy="853704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Seat matching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C93972-DE9E-42F1-BE3D-C9B448DEBED7}"/>
              </a:ext>
            </a:extLst>
          </p:cNvPr>
          <p:cNvSpPr/>
          <p:nvPr/>
        </p:nvSpPr>
        <p:spPr>
          <a:xfrm>
            <a:off x="6398305" y="3457685"/>
            <a:ext cx="4070554" cy="853704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On flight service differentiation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4C3701-9C31-457F-96C5-F2D3D9A9A172}"/>
              </a:ext>
            </a:extLst>
          </p:cNvPr>
          <p:cNvSpPr/>
          <p:nvPr/>
        </p:nvSpPr>
        <p:spPr>
          <a:xfrm>
            <a:off x="6398305" y="5215408"/>
            <a:ext cx="4070554" cy="853704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Feedback on arrival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D55D865-7210-42E4-8630-D08762E5C983}"/>
              </a:ext>
            </a:extLst>
          </p:cNvPr>
          <p:cNvSpPr/>
          <p:nvPr/>
        </p:nvSpPr>
        <p:spPr>
          <a:xfrm rot="10800000">
            <a:off x="6398305" y="1542579"/>
            <a:ext cx="4070554" cy="270702"/>
          </a:xfrm>
          <a:prstGeom prst="triangle">
            <a:avLst/>
          </a:prstGeom>
          <a:solidFill>
            <a:srgbClr val="DCD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77BBB7A-6BA7-40EA-BCA3-3E3566EF1CEC}"/>
              </a:ext>
            </a:extLst>
          </p:cNvPr>
          <p:cNvSpPr/>
          <p:nvPr/>
        </p:nvSpPr>
        <p:spPr>
          <a:xfrm rot="10800000">
            <a:off x="6398305" y="2993530"/>
            <a:ext cx="4070554" cy="270702"/>
          </a:xfrm>
          <a:prstGeom prst="triangle">
            <a:avLst/>
          </a:prstGeom>
          <a:solidFill>
            <a:srgbClr val="DCD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4EE4984-2D26-429B-988B-7BA87801AE9C}"/>
              </a:ext>
            </a:extLst>
          </p:cNvPr>
          <p:cNvSpPr/>
          <p:nvPr/>
        </p:nvSpPr>
        <p:spPr>
          <a:xfrm rot="10800000">
            <a:off x="6398305" y="4570482"/>
            <a:ext cx="4070554" cy="270702"/>
          </a:xfrm>
          <a:prstGeom prst="triangle">
            <a:avLst/>
          </a:prstGeom>
          <a:solidFill>
            <a:srgbClr val="DCD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46405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420</Words>
  <Application>Microsoft Office PowerPoint</Application>
  <PresentationFormat>Widescreen</PresentationFormat>
  <Paragraphs>58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新細明體</vt:lpstr>
      <vt:lpstr>Arial</vt:lpstr>
      <vt:lpstr>Calibri</vt:lpstr>
      <vt:lpstr>Office Theme</vt:lpstr>
      <vt:lpstr>CX Match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Impact on Customer Experience </vt:lpstr>
      <vt:lpstr>Impact on Customer Experience </vt:lpstr>
      <vt:lpstr>CX Match “Personalizes Your Seatmates” by  Machine Learning</vt:lpstr>
      <vt:lpstr>PowerPoint Presentation</vt:lpstr>
      <vt:lpstr>Impact on Cathay Pacific</vt:lpstr>
      <vt:lpstr>CX Match</vt:lpstr>
      <vt:lpstr>USTPower Thanks for listening!!!</vt:lpstr>
      <vt:lpstr>Appendix – Technical Details</vt:lpstr>
      <vt:lpstr>Appendix – Case Study</vt:lpstr>
      <vt:lpstr>Appendix – Current Seating Arrangement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CX Match</dc:title>
  <dc:creator>Zhao-xin HUANG</dc:creator>
  <cp:lastModifiedBy>Zhao-xin HUANG</cp:lastModifiedBy>
  <cp:revision>6</cp:revision>
  <dcterms:created xsi:type="dcterms:W3CDTF">2018-11-04T02:50:42Z</dcterms:created>
  <dcterms:modified xsi:type="dcterms:W3CDTF">2018-11-04T03:43:43Z</dcterms:modified>
</cp:coreProperties>
</file>